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8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ACEFB0-202A-AE3D-8277-9276C80E1E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96A09FE-AB6B-605B-C9DA-50930EC07F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01F1566-0DD0-FC65-E89B-1EF9333B9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819F-2426-45B6-95C7-7DFD9FB039EF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4AFAEB1-02F4-399D-93C1-8D8040EA2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D8B8C4-3D91-FAC0-848C-5D06D830B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F52EA-4C44-4011-BAE4-90E3E1CA1D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0268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722D63-5F7A-6241-7E24-41C3D4A01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8F9D7E0-0016-10CA-A267-D3B3ABB41C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4F8918C-4D4C-B4C9-7D2D-9F0FBDBC3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819F-2426-45B6-95C7-7DFD9FB039EF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57CBCA4-3C30-7D53-40C6-17A8414E1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23D4E76-A0D1-EC47-66C8-24C2DDC12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F52EA-4C44-4011-BAE4-90E3E1CA1D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0618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184C893-CE31-03FA-7CBE-D10EAFCEBE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D5C3294-9760-EAA9-14BE-C5DD163B05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538B3FB-4885-92F9-D692-E7EE3A200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819F-2426-45B6-95C7-7DFD9FB039EF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B87CAC3-E888-C44C-ABC1-7B54F8F16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B2EEB13-770B-5B5B-753E-C5D251C63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F52EA-4C44-4011-BAE4-90E3E1CA1D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6442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441570-9FEB-39A6-A0EF-7817FD2C2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45F960C-5238-EB59-9EDF-578091189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4F5A2AD-12E5-CB59-DBE2-B5D0345E0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819F-2426-45B6-95C7-7DFD9FB039EF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908F9F-B17C-54EF-9D6D-303FDB83F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1556EBF-5D42-A9D7-A3AD-588149B57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F52EA-4C44-4011-BAE4-90E3E1CA1D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160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51B10C-5D16-2CD4-7FE1-F8D4BF88B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EFEC93E-ADAF-9CA0-6E63-F5932D5B35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7DD9E11-DD09-D2D3-A38F-383610534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819F-2426-45B6-95C7-7DFD9FB039EF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A6BB99C-7B15-7B3B-57E7-524C0CF97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1388342-D7E8-EEF0-1590-900E7CA91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F52EA-4C44-4011-BAE4-90E3E1CA1D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8887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ECE4D7-0960-E2F9-5FAD-AEA22B7ED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9A4275C-666A-19CB-0BB9-6499091B49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6643C67-3039-48AA-90CE-63F87D7E1C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3F500E2-3C1C-07D5-5C0F-91D38C45D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819F-2426-45B6-95C7-7DFD9FB039EF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F102354-388C-5708-4687-9EB74AF3A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4C05953-6F98-FDBC-9CB3-A92DD2FB4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F52EA-4C44-4011-BAE4-90E3E1CA1D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2016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D5C55-C782-A3A3-9BAB-0ECFC2451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03634EB-C19E-5BEF-4141-F27077C8CB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4E680BB-F134-D839-5C81-FD4BE065B0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2AA45A7-C5C1-2219-170D-AA11EA22FA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6F473AA-F6DE-6014-B9E7-1921D112EF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462E917-E240-DCD2-74E8-9900139BE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819F-2426-45B6-95C7-7DFD9FB039EF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FA10C3A-3005-E866-7066-B8852CE00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BE1E366-0040-C1C7-8D1D-FEAA01241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F52EA-4C44-4011-BAE4-90E3E1CA1D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8410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9F2871-85EE-AD96-A01B-BDCD11B82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28C7537-141D-7BF1-97B5-82553F807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819F-2426-45B6-95C7-7DFD9FB039EF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0163A8A-B0D6-9D04-5A4C-2A7146B84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BABB509-C03A-D327-D178-049AECB14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F52EA-4C44-4011-BAE4-90E3E1CA1D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9035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CAB0B05-3949-7E24-F973-F9507E690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819F-2426-45B6-95C7-7DFD9FB039EF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22C0E57-B6E6-9319-975D-73DDE83E5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6E3FB02-5CB9-BE25-8F1A-D82AD2F1F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F52EA-4C44-4011-BAE4-90E3E1CA1D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4156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CB444A-B71B-5C3B-2E69-4785F728A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D571E7F-AF6D-C57E-E85D-5697F440C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51AA2D8-1AD9-DBB0-C440-F5A80D4267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05C9F0A-7528-FA88-837F-8F1909A2A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819F-2426-45B6-95C7-7DFD9FB039EF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6A20162-45C1-CE54-E837-34F848AE0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12AD20C-0AD9-A5FF-3DC3-40DA31005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F52EA-4C44-4011-BAE4-90E3E1CA1D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3694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34BEA6-53F5-B91C-8C08-5265494AA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FF8DDD2-E6DA-4AF5-3E1C-4CA4BC3635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EDE54D7-3C5A-A1BD-3018-11E17A754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C27832D-CF25-2BC2-E095-7975A5A53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819F-2426-45B6-95C7-7DFD9FB039EF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4E400B6-9C94-5532-BAF0-CF78E06AA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374BD35-55C7-8733-27B1-2FA3BB28E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F52EA-4C44-4011-BAE4-90E3E1CA1D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42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FF9CACA-0115-9CF0-1D58-084909021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E729F16-B9C2-48FB-562F-3E99A93F05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48FBC95-57CB-776A-9942-29D2FF20E6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F9819F-2426-45B6-95C7-7DFD9FB039EF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B73C853-247A-FF2F-7A39-DF0DAB2848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3A8984D-2BA0-2438-4F58-216FC0054C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8F52EA-4C44-4011-BAE4-90E3E1CA1D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8935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FD8B67-082C-4C2A-A1E0-854B0A3ABE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dirty="0"/>
              <a:t>Einige Anmerkungen zum Planungsrecht mit Blick auf die Errichtung von Windkraftanlagen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5CA2219-510F-BCEC-1CFB-05701623D6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43825"/>
            <a:ext cx="9144000" cy="1655762"/>
          </a:xfrm>
        </p:spPr>
        <p:txBody>
          <a:bodyPr>
            <a:normAutofit/>
          </a:bodyPr>
          <a:lstStyle/>
          <a:p>
            <a:pPr algn="l"/>
            <a:r>
              <a:rPr lang="de-DE" sz="3000" dirty="0"/>
              <a:t>Frederik Erdmann, Bürgermeister der Gemeinde Rügge</a:t>
            </a:r>
          </a:p>
        </p:txBody>
      </p:sp>
    </p:spTree>
    <p:extLst>
      <p:ext uri="{BB962C8B-B14F-4D97-AF65-F5344CB8AC3E}">
        <p14:creationId xmlns:p14="http://schemas.microsoft.com/office/powerpoint/2010/main" val="3563480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B39D87-41AB-B664-058C-9D82BB5EAA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49E942-5AE2-70D1-7F67-9B0E480043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3449"/>
            <a:ext cx="9144000" cy="644790"/>
          </a:xfrm>
        </p:spPr>
        <p:txBody>
          <a:bodyPr>
            <a:normAutofit/>
          </a:bodyPr>
          <a:lstStyle/>
          <a:p>
            <a:pPr algn="l"/>
            <a:r>
              <a:rPr lang="de-DE" sz="4000" dirty="0">
                <a:solidFill>
                  <a:schemeClr val="bg1">
                    <a:lumMod val="50000"/>
                  </a:schemeClr>
                </a:solidFill>
              </a:rPr>
              <a:t>A. Ausgangslage: Landesplanung 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C5F7475-0B4C-920A-93CF-EE5A88E779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393093"/>
            <a:ext cx="10157717" cy="5051458"/>
          </a:xfrm>
        </p:spPr>
        <p:txBody>
          <a:bodyPr>
            <a:normAutofit lnSpcReduction="10000"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de-DE" sz="3000" dirty="0"/>
              <a:t>Durch das Land Schleswig-Holstein sind für den Windenergieausbau an Land Regionalpläne erarbeitet worden. Sie sind in diverse Planungsräume aufgeteilt.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de-DE" sz="3000" dirty="0"/>
              <a:t>Die Regionalpläne identifizieren </a:t>
            </a:r>
            <a:r>
              <a:rPr lang="de-DE" sz="3000" b="1" u="sng" dirty="0"/>
              <a:t>Potenzialflächen</a:t>
            </a:r>
            <a:r>
              <a:rPr lang="de-DE" sz="3000" dirty="0"/>
              <a:t>, auf denen Windkraftanlagen prinzipiell errichtet werden können. Aufgrund verschiedener Kriterien werden aus den Potenzialflächen </a:t>
            </a:r>
            <a:r>
              <a:rPr lang="de-DE" sz="3000" b="1" u="sng" dirty="0"/>
              <a:t>Vorranggebiete</a:t>
            </a:r>
            <a:r>
              <a:rPr lang="de-DE" sz="3000" dirty="0"/>
              <a:t> übernommen, in denen der Windkraftausbau konzentriert werden soll.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de-DE" sz="3000" dirty="0"/>
              <a:t>Am 31.12.2020 trat die Teilaufstellung des Regionalplans für den Planungsraum I in Kraft. Der Planungsraum umfasst die kreisfreie Stadt Flensburg sowie die Kreise Nordfriesland und </a:t>
            </a:r>
            <a:r>
              <a:rPr lang="de-DE" sz="3000" b="1" u="sng" dirty="0"/>
              <a:t>Schleswig-Flensburg</a:t>
            </a:r>
            <a:r>
              <a:rPr lang="de-DE" sz="3000" dirty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de-DE" sz="3000" dirty="0"/>
          </a:p>
        </p:txBody>
      </p:sp>
    </p:spTree>
    <p:extLst>
      <p:ext uri="{BB962C8B-B14F-4D97-AF65-F5344CB8AC3E}">
        <p14:creationId xmlns:p14="http://schemas.microsoft.com/office/powerpoint/2010/main" val="2517463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1FFB3F-973A-4581-1FD4-060B6A0556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452CC7-588D-AC29-193C-EEA81F47E5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3449"/>
            <a:ext cx="9144000" cy="644790"/>
          </a:xfrm>
        </p:spPr>
        <p:txBody>
          <a:bodyPr>
            <a:normAutofit/>
          </a:bodyPr>
          <a:lstStyle/>
          <a:p>
            <a:pPr algn="l"/>
            <a:r>
              <a:rPr lang="de-DE" sz="4000" dirty="0">
                <a:solidFill>
                  <a:schemeClr val="bg1">
                    <a:lumMod val="50000"/>
                  </a:schemeClr>
                </a:solidFill>
              </a:rPr>
              <a:t>A. Ausgangslage: Landesplanung 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FFD71EC-0B61-FBDA-3E06-F57361E922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393093"/>
            <a:ext cx="10157717" cy="5051458"/>
          </a:xfrm>
        </p:spPr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de-DE" sz="3000" dirty="0"/>
              <a:t>Mit einem Urteil vom 22.03.2023 hat das Oberverwaltungsgericht (OVG) Schleswig die Landesverordnung über den Windregionalplan I in einem Normenkontrollverfahren für unwirksam erklärt. Eine Beschwerde des Landes dagegen wurde am 20. Februar 2024 zurückgewiesen.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de-DE" sz="3000" dirty="0"/>
              <a:t>Der Regionalplan Windenergie für den Planungsraum I ist damit rechtskräftig </a:t>
            </a:r>
            <a:r>
              <a:rPr lang="de-DE" sz="3000" b="1" u="sng" dirty="0"/>
              <a:t>aufgehoben</a:t>
            </a:r>
            <a:r>
              <a:rPr lang="de-DE" sz="3000" dirty="0"/>
              <a:t>. Vorliegende Dokumente dienen lediglich der Information.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de-DE" sz="3000" dirty="0"/>
              <a:t>Ein neuer Regionalplan Windenergie befindet sich in der Erstellung. </a:t>
            </a:r>
          </a:p>
        </p:txBody>
      </p:sp>
    </p:spTree>
    <p:extLst>
      <p:ext uri="{BB962C8B-B14F-4D97-AF65-F5344CB8AC3E}">
        <p14:creationId xmlns:p14="http://schemas.microsoft.com/office/powerpoint/2010/main" val="818230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25C35E-6F9F-4494-F569-00A1DCD992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5B3CAB-74FB-2212-7842-BC7DBF9083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3449"/>
            <a:ext cx="9144000" cy="644790"/>
          </a:xfrm>
        </p:spPr>
        <p:txBody>
          <a:bodyPr>
            <a:normAutofit/>
          </a:bodyPr>
          <a:lstStyle/>
          <a:p>
            <a:pPr algn="l"/>
            <a:r>
              <a:rPr lang="de-DE" sz="4000" dirty="0">
                <a:solidFill>
                  <a:schemeClr val="bg1">
                    <a:lumMod val="50000"/>
                  </a:schemeClr>
                </a:solidFill>
              </a:rPr>
              <a:t>B. Aktuelle Rechtslage im Planungsraum I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35A4AB1-2ED7-8190-BB40-9DDDE418E1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393093"/>
            <a:ext cx="10157717" cy="5051458"/>
          </a:xfrm>
        </p:spPr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de-DE" sz="3000" dirty="0"/>
              <a:t>Es existiert aktuell kein rechtsgültiger Regionalplan Windenergie.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de-DE" sz="3000" dirty="0"/>
              <a:t>Gemäß § 35 Abs. 1 Ziffer 5 Baugesetzbuch gilt der Bau von Windenergieanlagen im Außenbereich als </a:t>
            </a:r>
            <a:r>
              <a:rPr lang="de-DE" sz="3000" b="1" u="sng" dirty="0"/>
              <a:t>privilegiertes Vorhaben</a:t>
            </a:r>
            <a:r>
              <a:rPr lang="de-DE" sz="3000" dirty="0"/>
              <a:t>. Windenergieanlagen sind damit bauplanungsrechtlich im Außenbereich zulässig, wenn öffentliche Belange nicht entgegenstehen und die ausreichende Erschließung gesichert ist.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de-DE" sz="3000" dirty="0"/>
              <a:t>Die Gemeinden haben </a:t>
            </a:r>
            <a:r>
              <a:rPr lang="de-DE" sz="3000" b="1" u="sng" dirty="0"/>
              <a:t>keine Möglichkeit</a:t>
            </a:r>
            <a:r>
              <a:rPr lang="de-DE" sz="3000" dirty="0"/>
              <a:t>, die Errichtung von Windenergieanlagen durch eine eigene </a:t>
            </a:r>
            <a:r>
              <a:rPr lang="de-DE" sz="3000" u="sng" dirty="0"/>
              <a:t>Bauleitplanung</a:t>
            </a:r>
            <a:r>
              <a:rPr lang="de-DE" sz="3000" dirty="0"/>
              <a:t> </a:t>
            </a:r>
            <a:r>
              <a:rPr lang="de-DE" sz="3000" b="1" u="sng" dirty="0"/>
              <a:t>zu verhindern</a:t>
            </a:r>
            <a:r>
              <a:rPr lang="de-DE" sz="3000" dirty="0"/>
              <a:t>. </a:t>
            </a:r>
          </a:p>
          <a:p>
            <a:pPr algn="just"/>
            <a:endParaRPr lang="de-DE" sz="3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de-DE" sz="3000" dirty="0"/>
          </a:p>
        </p:txBody>
      </p:sp>
    </p:spTree>
    <p:extLst>
      <p:ext uri="{BB962C8B-B14F-4D97-AF65-F5344CB8AC3E}">
        <p14:creationId xmlns:p14="http://schemas.microsoft.com/office/powerpoint/2010/main" val="3540287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56DCAC-5865-EC3B-216C-88315BFA0C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D72B77-CB14-7DE7-7754-32DF53EB8F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3449"/>
            <a:ext cx="9144000" cy="644790"/>
          </a:xfrm>
        </p:spPr>
        <p:txBody>
          <a:bodyPr>
            <a:normAutofit/>
          </a:bodyPr>
          <a:lstStyle/>
          <a:p>
            <a:pPr algn="l"/>
            <a:r>
              <a:rPr lang="de-DE" sz="4000" dirty="0">
                <a:solidFill>
                  <a:schemeClr val="bg1">
                    <a:lumMod val="50000"/>
                  </a:schemeClr>
                </a:solidFill>
              </a:rPr>
              <a:t>B. Aktuelle Rechtslage im Planungsraum I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167D0C1-DE53-E06B-A1C6-008F2D6913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393092"/>
            <a:ext cx="10157717" cy="5464907"/>
          </a:xfrm>
        </p:spPr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de-DE" sz="3000" dirty="0"/>
              <a:t>Möglich ist die Aufstellung eines </a:t>
            </a:r>
            <a:r>
              <a:rPr lang="de-DE" sz="3000" b="1" u="sng" dirty="0"/>
              <a:t>Flächennutzungsplans</a:t>
            </a:r>
            <a:r>
              <a:rPr lang="de-DE" sz="3000" dirty="0"/>
              <a:t> für die betreffende Fläche.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de-DE" sz="3000" dirty="0"/>
              <a:t>Planungsziel eines Flächennutzungsplans ist es, für die Entwicklung und Errichtung eines Windparks die planungsrechtliche Grundlage zu schaffen.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de-DE" sz="3000" dirty="0"/>
              <a:t>Die Aufstellung des Flächennutzungsplans ist </a:t>
            </a:r>
            <a:r>
              <a:rPr lang="de-DE" sz="3000" b="1" u="sng" dirty="0"/>
              <a:t>keine Voraussetzung</a:t>
            </a:r>
            <a:r>
              <a:rPr lang="de-DE" sz="3000" dirty="0"/>
              <a:t> für die Errichtung von Windenergieanlagen im Außenbereich. </a:t>
            </a:r>
            <a:r>
              <a:rPr lang="de-DE" sz="3000" dirty="0">
                <a:solidFill>
                  <a:srgbClr val="FF0000"/>
                </a:solidFill>
              </a:rPr>
              <a:t>Das Projekt kann auch allein auf Basis des § 35 Abs. 1 Ziffer 5 Baugesetzbuch beantragt werden.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de-DE" sz="3000" dirty="0"/>
              <a:t>Die Aufstellung eines Flächennutzungsplans durch die Gemeinden ist keine Möglichkeit der Verhinderung des Baus von Windkraftanlagen.  </a:t>
            </a:r>
          </a:p>
          <a:p>
            <a:pPr algn="just"/>
            <a:endParaRPr lang="de-DE" sz="3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de-DE" sz="3000" dirty="0"/>
          </a:p>
        </p:txBody>
      </p:sp>
    </p:spTree>
    <p:extLst>
      <p:ext uri="{BB962C8B-B14F-4D97-AF65-F5344CB8AC3E}">
        <p14:creationId xmlns:p14="http://schemas.microsoft.com/office/powerpoint/2010/main" val="2148264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335</Words>
  <Application>Microsoft Office PowerPoint</Application>
  <PresentationFormat>Breitbild</PresentationFormat>
  <Paragraphs>19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</vt:lpstr>
      <vt:lpstr>Einige Anmerkungen zum Planungsrecht mit Blick auf die Errichtung von Windkraftanlagen</vt:lpstr>
      <vt:lpstr>A. Ausgangslage: Landesplanung </vt:lpstr>
      <vt:lpstr>A. Ausgangslage: Landesplanung </vt:lpstr>
      <vt:lpstr>B. Aktuelle Rechtslage im Planungsraum I</vt:lpstr>
      <vt:lpstr>B. Aktuelle Rechtslage im Planungsraum 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Frederik Erdmann</dc:creator>
  <cp:lastModifiedBy>Frederik Erdmann</cp:lastModifiedBy>
  <cp:revision>5</cp:revision>
  <dcterms:created xsi:type="dcterms:W3CDTF">2025-03-02T16:03:13Z</dcterms:created>
  <dcterms:modified xsi:type="dcterms:W3CDTF">2025-11-19T16:59:13Z</dcterms:modified>
</cp:coreProperties>
</file>